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358" r:id="rId2"/>
    <p:sldId id="602" r:id="rId3"/>
    <p:sldId id="741" r:id="rId4"/>
    <p:sldId id="807" r:id="rId5"/>
    <p:sldId id="768" r:id="rId6"/>
    <p:sldId id="757" r:id="rId7"/>
    <p:sldId id="761" r:id="rId8"/>
    <p:sldId id="762" r:id="rId9"/>
    <p:sldId id="810" r:id="rId10"/>
    <p:sldId id="811" r:id="rId11"/>
    <p:sldId id="764" r:id="rId12"/>
    <p:sldId id="769" r:id="rId13"/>
    <p:sldId id="771" r:id="rId14"/>
    <p:sldId id="827" r:id="rId15"/>
    <p:sldId id="828" r:id="rId16"/>
    <p:sldId id="829" r:id="rId17"/>
    <p:sldId id="830" r:id="rId18"/>
    <p:sldId id="832" r:id="rId19"/>
    <p:sldId id="714" r:id="rId20"/>
    <p:sldId id="628" r:id="rId21"/>
    <p:sldId id="715" r:id="rId22"/>
    <p:sldId id="728" r:id="rId23"/>
    <p:sldId id="727" r:id="rId24"/>
    <p:sldId id="716" r:id="rId25"/>
    <p:sldId id="673" r:id="rId26"/>
    <p:sldId id="674" r:id="rId27"/>
    <p:sldId id="797" r:id="rId28"/>
    <p:sldId id="798" r:id="rId29"/>
    <p:sldId id="776" r:id="rId30"/>
    <p:sldId id="777" r:id="rId31"/>
    <p:sldId id="778" r:id="rId32"/>
    <p:sldId id="779" r:id="rId33"/>
    <p:sldId id="782" r:id="rId34"/>
    <p:sldId id="783" r:id="rId35"/>
    <p:sldId id="784" r:id="rId36"/>
    <p:sldId id="785" r:id="rId37"/>
    <p:sldId id="804" r:id="rId38"/>
    <p:sldId id="787" r:id="rId39"/>
    <p:sldId id="601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99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1424" autoAdjust="0"/>
  </p:normalViewPr>
  <p:slideViewPr>
    <p:cSldViewPr>
      <p:cViewPr varScale="1">
        <p:scale>
          <a:sx n="65" d="100"/>
          <a:sy n="65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499" y="-9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EA187F-9180-454F-98DC-DE34383EBC1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332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2FE9D65-800F-42BF-9778-53DF0187F247}" type="slidenum">
              <a:rPr lang="en-US" altLang="zh-CN" sz="1200"/>
              <a:pPr eaLnBrk="1" hangingPunct="1"/>
              <a:t>2</a:t>
            </a:fld>
            <a:endParaRPr lang="en-US" altLang="zh-CN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F598ACA-64BF-40DD-BB8D-913E5B6E5A62}" type="slidenum">
              <a:rPr lang="en-US" altLang="zh-CN" sz="1200"/>
              <a:pPr eaLnBrk="1" hangingPunct="1"/>
              <a:t>23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F598ACA-64BF-40DD-BB8D-913E5B6E5A62}" type="slidenum">
              <a:rPr lang="en-US" altLang="zh-CN" sz="1200"/>
              <a:pPr eaLnBrk="1" hangingPunct="1"/>
              <a:t>24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02F891CD-7967-4CEA-89CB-7D9BD10DE9DB}" type="slidenum">
              <a:rPr lang="en-US" altLang="zh-CN" sz="1200"/>
              <a:pPr eaLnBrk="1" hangingPunct="1"/>
              <a:t>25</a:t>
            </a:fld>
            <a:endParaRPr lang="en-US" altLang="zh-CN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187F-9180-454F-98DC-DE34383EBC1D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2FE9D65-800F-42BF-9778-53DF0187F247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187F-9180-454F-98DC-DE34383EBC1D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2FE9D65-800F-42BF-9778-53DF0187F247}" type="slidenum">
              <a:rPr lang="en-US" altLang="zh-CN" sz="1200"/>
              <a:pPr eaLnBrk="1" hangingPunct="1"/>
              <a:t>12</a:t>
            </a:fld>
            <a:endParaRPr lang="en-US" altLang="zh-CN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E2FE9D65-800F-42BF-9778-53DF0187F247}" type="slidenum">
              <a:rPr lang="en-US" altLang="zh-CN" sz="1200"/>
              <a:pPr eaLnBrk="1" hangingPunct="1"/>
              <a:t>13</a:t>
            </a:fld>
            <a:endParaRPr lang="en-US" altLang="zh-CN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46439CD6-7B16-4861-89FA-76B34E7099B0}" type="slidenum">
              <a:rPr lang="en-US" altLang="zh-CN" sz="1200"/>
              <a:pPr eaLnBrk="1" hangingPunct="1"/>
              <a:t>20</a:t>
            </a:fld>
            <a:endParaRPr lang="en-US" altLang="zh-CN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46439CD6-7B16-4861-89FA-76B34E7099B0}" type="slidenum">
              <a:rPr lang="en-US" altLang="zh-CN" sz="1200"/>
              <a:pPr eaLnBrk="1" hangingPunct="1"/>
              <a:t>21</a:t>
            </a:fld>
            <a:endParaRPr lang="en-US" altLang="zh-CN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6F598ACA-64BF-40DD-BB8D-913E5B6E5A62}" type="slidenum">
              <a:rPr lang="en-US" altLang="zh-CN" sz="1200"/>
              <a:pPr eaLnBrk="1" hangingPunct="1"/>
              <a:t>22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2" y="1844675"/>
            <a:ext cx="7344171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单击此处编辑主标题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41832" y="3774790"/>
            <a:ext cx="2016448" cy="1297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撰写部门及人员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r>
              <a:rPr lang="en-US" altLang="zh-CN" dirty="0" smtClean="0"/>
              <a:t>2011/4/1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38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162D-0AAA-48BF-AB41-3193D30F9D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15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9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  <p:sp>
        <p:nvSpPr>
          <p:cNvPr id="5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467544" y="1196752"/>
            <a:ext cx="8208912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83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357490"/>
          </a:xfr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zh-CN" altLang="en-US" sz="2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zh-CN" altLang="en-US" sz="18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zh-CN" altLang="en-US"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357490"/>
          </a:xfr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zh-CN" altLang="en-US" sz="2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zh-CN" altLang="en-US" sz="18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zh-CN" altLang="en-US"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14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62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6" y="357188"/>
            <a:ext cx="5072098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4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部件发展情况 </a:t>
            </a:r>
            <a:r>
              <a:rPr lang="en-US" altLang="zh-CN" smtClean="0"/>
              <a:t>- </a:t>
            </a:r>
            <a:r>
              <a:rPr lang="zh-CN" altLang="en-US" smtClean="0"/>
              <a:t>仅限内部使用</a:t>
            </a:r>
            <a:endParaRPr lang="zh-CN" altLang="en-US" dirty="0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5059-CC90-4CC0-A984-1E5FF872B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3D9E-8BB9-43D0-899E-481DBD16B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0" r:id="rId3"/>
    <p:sldLayoutId id="2147483651" r:id="rId4"/>
    <p:sldLayoutId id="2147483653" r:id="rId5"/>
    <p:sldLayoutId id="2147483656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宁波材料所</a:t>
            </a:r>
            <a:r>
              <a:rPr dirty="0" smtClean="0"/>
              <a:t>高性能计算集群</a:t>
            </a:r>
            <a:r>
              <a:rPr lang="zh-CN" altLang="en-US" dirty="0" smtClean="0"/>
              <a:t>普通用户</a:t>
            </a:r>
            <a:r>
              <a:rPr dirty="0" smtClean="0"/>
              <a:t>培训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6572264" y="3774790"/>
            <a:ext cx="2286016" cy="868656"/>
          </a:xfrm>
        </p:spPr>
        <p:txBody>
          <a:bodyPr/>
          <a:lstStyle/>
          <a:p>
            <a:r>
              <a:rPr lang="zh-CN" altLang="en-US" dirty="0" smtClean="0"/>
              <a:t>曙光</a:t>
            </a:r>
            <a:r>
              <a:rPr lang="zh-CN" altLang="en-US" dirty="0"/>
              <a:t>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数学库（</a:t>
            </a:r>
            <a:r>
              <a:rPr lang="zh-CN" altLang="en-US" sz="3600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续</a:t>
            </a:r>
            <a:r>
              <a:rPr lang="en-US" altLang="zh-CN" sz="3600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1</a:t>
            </a:r>
            <a:r>
              <a:rPr lang="zh-CN" altLang="en-US" sz="3600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）</a:t>
            </a:r>
            <a:endParaRPr lang="zh-CN" altLang="en-US" sz="3600" kern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282700"/>
          <a:ext cx="8642350" cy="4567555"/>
        </p:xfrm>
        <a:graphic>
          <a:graphicData uri="http://schemas.openxmlformats.org/drawingml/2006/table">
            <a:tbl>
              <a:tblPr/>
              <a:tblGrid>
                <a:gridCol w="865188"/>
                <a:gridCol w="1589087"/>
                <a:gridCol w="6188075"/>
              </a:tblGrid>
              <a:tr h="2857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FFTW3-double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说明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双精度版</a:t>
                      </a:r>
                      <a:r>
                        <a:rPr kumimoji="0" lang="en-US" altLang="zh-CN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FFTW3</a:t>
                      </a:r>
                      <a:r>
                        <a:rPr kumimoji="0" lang="zh-CN" altLang="zh-CN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数学库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软件版本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fftw-3.3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安装路径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/public/software/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/3.3.3/double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调用方式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&lt;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编译器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&gt; -I/public/software/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/3.3.3/double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/include ... -L/public/software/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/3.3.3/double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/lib -lfftw3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Intel MKL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说明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Intel MKL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，包含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BLAS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LAPACK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ScaLAPACK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、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BLACS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等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软件版本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Intel Compiler 14.0.0</a:t>
                      </a:r>
                      <a:r>
                        <a:rPr kumimoji="0" lang="zh-CN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自带版本</a:t>
                      </a: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安装路径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/public/software/compiler/composer_xe_2013_sp1.0.080/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mkl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环境变量配置文件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/public/software/compiler/composer_xe_2013_sp1.0.080/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mkl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/bin/mklvars.sh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调用方式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ifort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icc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 ... –L${MKLROOT}/lib/em64t -lmkl_intel_lp64 -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lmkl_sequential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 -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lmkl_core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4072" marR="114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应用软件</a:t>
            </a:r>
            <a:endParaRPr lang="en-US" altLang="zh-CN" sz="3600" kern="0" dirty="0" smtClean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33097"/>
              </p:ext>
            </p:extLst>
          </p:nvPr>
        </p:nvGraphicFramePr>
        <p:xfrm>
          <a:off x="471488" y="1340768"/>
          <a:ext cx="8132961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090"/>
                <a:gridCol w="1330470"/>
                <a:gridCol w="1132175"/>
                <a:gridCol w="5265226"/>
              </a:tblGrid>
              <a:tr h="8784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baseline="0" dirty="0">
                          <a:effectLst/>
                        </a:rPr>
                        <a:t>应用软件</a:t>
                      </a:r>
                      <a:endParaRPr lang="zh-CN" sz="1800" kern="100" baseline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1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vasp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5.2.12</a:t>
                      </a:r>
                      <a:endParaRPr lang="zh-CN" sz="1800" kern="100" baseline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</a:rPr>
                        <a:t>/</a:t>
                      </a:r>
                      <a:r>
                        <a:rPr lang="en-US" sz="1800" kern="0" baseline="0" dirty="0" smtClean="0">
                          <a:effectLst/>
                        </a:rPr>
                        <a:t>public/software/app/vasp-5212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baseline="0" dirty="0" smtClean="0">
                          <a:effectLst/>
                        </a:rPr>
                        <a:t>/public/software/app/vasp-5212neb</a:t>
                      </a:r>
                    </a:p>
                  </a:txBody>
                  <a:tcPr marL="68580" marR="68580" marT="0" marB="0" anchor="ctr"/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2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gaussian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09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</a:rPr>
                        <a:t>/public/software/app/g09</a:t>
                      </a:r>
                      <a:endParaRPr lang="zh-CN" sz="1800" kern="100" baseline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3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lammps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9Dec14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</a:rPr>
                        <a:t>/public/software/app/</a:t>
                      </a:r>
                      <a:r>
                        <a:rPr lang="en-US" sz="1800" kern="0" baseline="0" dirty="0" err="1">
                          <a:effectLst/>
                        </a:rPr>
                        <a:t>lammps</a:t>
                      </a:r>
                      <a:endParaRPr lang="zh-CN" sz="1800" kern="100" baseline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8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4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matlab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baseline="0">
                          <a:effectLst/>
                        </a:rPr>
                        <a:t>R2012a</a:t>
                      </a:r>
                      <a:endParaRPr lang="zh-CN" sz="1800" kern="100" baseline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baseline="0" dirty="0">
                          <a:effectLst/>
                        </a:rPr>
                        <a:t>/public/software/app/R2012a</a:t>
                      </a:r>
                      <a:endParaRPr lang="zh-CN" sz="1800" kern="100" baseline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>
          <a:xfrm>
            <a:off x="467544" y="1052736"/>
            <a:ext cx="8208912" cy="525658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/>
              <a:t>一、集群系统概况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/>
              <a:t>二、软件安装情况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>
                <a:solidFill>
                  <a:srgbClr val="0000FF"/>
                </a:solidFill>
              </a:rPr>
              <a:t>三</a:t>
            </a:r>
            <a:r>
              <a:rPr lang="zh-CN" altLang="en-US" dirty="0" smtClean="0">
                <a:solidFill>
                  <a:srgbClr val="0000FF"/>
                </a:solidFill>
              </a:rPr>
              <a:t>、、集群使用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0000"/>
              </a:buClr>
            </a:pPr>
            <a:r>
              <a:rPr lang="zh-CN" altLang="en-US"/>
              <a:t>目录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98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>
          <a:xfrm>
            <a:off x="467544" y="1052736"/>
            <a:ext cx="8208912" cy="525658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/>
              <a:t>一、集群系统概况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/>
              <a:t>二、软件安装情况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>
                <a:solidFill>
                  <a:srgbClr val="0000FF"/>
                </a:solidFill>
              </a:rPr>
              <a:t>三</a:t>
            </a:r>
            <a:r>
              <a:rPr lang="zh-CN" altLang="en-US" dirty="0" smtClean="0">
                <a:solidFill>
                  <a:srgbClr val="0000FF"/>
                </a:solidFill>
              </a:rPr>
              <a:t>、集群使用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 smtClean="0">
                <a:solidFill>
                  <a:srgbClr val="0000FF"/>
                </a:solidFill>
              </a:rPr>
              <a:t>	</a:t>
            </a:r>
            <a:r>
              <a:rPr lang="en-US" altLang="zh-CN" dirty="0" err="1" smtClean="0">
                <a:solidFill>
                  <a:srgbClr val="0000FF"/>
                </a:solidFill>
              </a:rPr>
              <a:t>Gridview</a:t>
            </a:r>
            <a:r>
              <a:rPr lang="zh-CN" altLang="en-US" dirty="0" smtClean="0">
                <a:solidFill>
                  <a:srgbClr val="0000FF"/>
                </a:solidFill>
              </a:rPr>
              <a:t>登录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 smtClean="0">
                <a:solidFill>
                  <a:srgbClr val="0000FF"/>
                </a:solidFill>
              </a:rPr>
              <a:t>	</a:t>
            </a:r>
            <a:r>
              <a:rPr lang="zh-CN" altLang="en-US" dirty="0" smtClean="0">
                <a:solidFill>
                  <a:srgbClr val="0000FF"/>
                </a:solidFill>
              </a:rPr>
              <a:t>命令行登录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0000"/>
              </a:buClr>
            </a:pPr>
            <a:r>
              <a:rPr lang="zh-CN" altLang="en-US"/>
              <a:t>目录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98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Gridview</a:t>
            </a:r>
            <a:r>
              <a:rPr lang="en-US" altLang="zh-CN" dirty="0" smtClean="0"/>
              <a:t> </a:t>
            </a:r>
            <a:r>
              <a:rPr lang="zh-CN" altLang="en-US" dirty="0" smtClean="0"/>
              <a:t>用户注册</a:t>
            </a:r>
            <a:endParaRPr lang="zh-CN" alt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760967" cy="37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737113" cy="3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Gridview</a:t>
            </a:r>
            <a:r>
              <a:rPr lang="zh-CN" altLang="en-US" dirty="0" smtClean="0"/>
              <a:t>普通用户－登录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28586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选择“普通用户”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8229600" cy="364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普通用户－资源申请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55" y="1071546"/>
            <a:ext cx="85820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74" y="1071546"/>
            <a:ext cx="7677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442" y="4071943"/>
            <a:ext cx="8534215" cy="19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普通用户－文件管理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915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普通用户－作业列表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106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系统登录（命令行终端）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52413" y="1076325"/>
            <a:ext cx="8640762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p"/>
              <a:defRPr/>
            </a:pP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SSH 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Secure Shell Client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PuTTY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SecureCRT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客户端软件登录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p"/>
              <a:defRPr/>
            </a:pP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 Linux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客户端可以直接在命令行终端中执行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命令进行登录：</a:t>
            </a: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kern="100" dirty="0">
                <a:latin typeface="Courier" pitchFamily="49" charset="0"/>
                <a:ea typeface="宋体"/>
              </a:rPr>
              <a:t>$&gt;</a:t>
            </a:r>
            <a:r>
              <a:rPr lang="en-US" b="0" kern="100" dirty="0" err="1">
                <a:latin typeface="Courier" pitchFamily="49" charset="0"/>
                <a:ea typeface="宋体"/>
              </a:rPr>
              <a:t>ssh</a:t>
            </a:r>
            <a:r>
              <a:rPr lang="en-US" b="0" kern="100" dirty="0">
                <a:latin typeface="Courier" pitchFamily="49" charset="0"/>
                <a:ea typeface="宋体"/>
              </a:rPr>
              <a:t> username@</a:t>
            </a:r>
            <a:r>
              <a:rPr lang="zh-CN" b="0" kern="100" dirty="0">
                <a:latin typeface="Courier" pitchFamily="49" charset="0"/>
                <a:ea typeface="微软雅黑"/>
              </a:rPr>
              <a:t>登录节点</a:t>
            </a:r>
            <a:r>
              <a:rPr lang="en-US" b="0" kern="100" dirty="0">
                <a:latin typeface="Courier" pitchFamily="49" charset="0"/>
                <a:ea typeface="微软雅黑"/>
              </a:rPr>
              <a:t>IP</a:t>
            </a:r>
            <a:r>
              <a:rPr lang="zh-CN" b="0" kern="100" dirty="0">
                <a:latin typeface="Courier" pitchFamily="49" charset="0"/>
                <a:ea typeface="微软雅黑"/>
              </a:rPr>
              <a:t>地址</a:t>
            </a:r>
            <a:endParaRPr lang="zh-CN" b="0" kern="100" dirty="0">
              <a:latin typeface="Courier" pitchFamily="49" charset="0"/>
              <a:ea typeface="宋体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214842" cy="373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>
          <a:xfrm>
            <a:off x="467544" y="1052736"/>
            <a:ext cx="8208912" cy="525658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>
                <a:solidFill>
                  <a:srgbClr val="0000FF"/>
                </a:solidFill>
              </a:rPr>
              <a:t>一、集群系统概况</a:t>
            </a:r>
            <a:endParaRPr lang="zh-CN" altLang="en-US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/>
              <a:t>二、软件安装情况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/>
              <a:t>三</a:t>
            </a:r>
            <a:r>
              <a:rPr lang="zh-CN" altLang="en-US" dirty="0" smtClean="0"/>
              <a:t>、集群管理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0000"/>
              </a:buClr>
            </a:pPr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98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357158" y="1071546"/>
            <a:ext cx="8208912" cy="1589306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altLang="zh-CN" sz="2000" dirty="0" err="1"/>
              <a:t>WinSCP</a:t>
            </a:r>
            <a:r>
              <a:rPr lang="zh-CN" altLang="en-US" sz="2000" dirty="0"/>
              <a:t>是一个</a:t>
            </a:r>
            <a:r>
              <a:rPr lang="en-US" altLang="zh-CN" sz="2000" dirty="0"/>
              <a:t>Windows</a:t>
            </a:r>
            <a:r>
              <a:rPr lang="zh-CN" altLang="en-US" sz="2000" dirty="0"/>
              <a:t>环境下使用</a:t>
            </a:r>
            <a:r>
              <a:rPr lang="en-US" altLang="zh-CN" sz="2000" dirty="0"/>
              <a:t>SSH</a:t>
            </a:r>
            <a:r>
              <a:rPr lang="zh-CN" altLang="en-US" sz="2000" dirty="0"/>
              <a:t>的开源图形化</a:t>
            </a:r>
            <a:r>
              <a:rPr lang="en-US" altLang="zh-CN" sz="2000" dirty="0"/>
              <a:t>SFTP</a:t>
            </a:r>
            <a:r>
              <a:rPr lang="zh-CN" altLang="en-US" sz="2000" dirty="0" smtClean="0"/>
              <a:t>客户端，并支持</a:t>
            </a:r>
            <a:r>
              <a:rPr lang="en-US" altLang="zh-CN" sz="2000" dirty="0"/>
              <a:t>SCP</a:t>
            </a:r>
            <a:r>
              <a:rPr lang="zh-CN" altLang="en-US" sz="2000" dirty="0"/>
              <a:t>协议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上传下载数据：</a:t>
            </a:r>
            <a:r>
              <a:rPr lang="en-US" altLang="zh-CN" dirty="0" err="1" smtClean="0"/>
              <a:t>WinSCP</a:t>
            </a:r>
            <a:r>
              <a:rPr lang="zh-CN" altLang="en-US" dirty="0" smtClean="0"/>
              <a:t>简介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00306"/>
            <a:ext cx="5152445" cy="3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8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altLang="zh-CN" dirty="0" err="1" smtClean="0"/>
              <a:t>WinSCP</a:t>
            </a:r>
            <a:r>
              <a:rPr lang="zh-CN" altLang="en-US" dirty="0" smtClean="0"/>
              <a:t>－支持</a:t>
            </a:r>
            <a:r>
              <a:rPr lang="en-US" altLang="zh-CN" dirty="0" smtClean="0"/>
              <a:t>UTF8</a:t>
            </a:r>
            <a:r>
              <a:rPr lang="zh-CN" altLang="en-US" dirty="0" smtClean="0"/>
              <a:t>编码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786610" cy="476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8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设置软件环境变量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285860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安装软件的环境变量设置脚本</a:t>
            </a:r>
            <a:r>
              <a:rPr lang="en-US" altLang="zh-CN" dirty="0" smtClean="0"/>
              <a:t>(/public/software/</a:t>
            </a:r>
            <a:r>
              <a:rPr lang="en-US" altLang="zh-CN" dirty="0" err="1" smtClean="0"/>
              <a:t>profile.d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8001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2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500034" y="1428736"/>
            <a:ext cx="7929618" cy="446298"/>
          </a:xfrm>
        </p:spPr>
        <p:txBody>
          <a:bodyPr/>
          <a:lstStyle/>
          <a:p>
            <a:r>
              <a:rPr lang="zh-CN" altLang="en-US" sz="2000" dirty="0" smtClean="0"/>
              <a:t>各用户在</a:t>
            </a:r>
            <a:r>
              <a:rPr lang="en-US" altLang="zh-CN" sz="2000" dirty="0" smtClean="0"/>
              <a:t>.</a:t>
            </a:r>
            <a:r>
              <a:rPr lang="en-US" altLang="zh-CN" sz="2000" dirty="0" err="1" smtClean="0"/>
              <a:t>bashrc</a:t>
            </a:r>
            <a:r>
              <a:rPr lang="zh-CN" altLang="en-US" sz="2000" dirty="0" smtClean="0"/>
              <a:t>中选择需要的进行设置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设置软件环境变量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800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2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z="2800" dirty="0" smtClean="0"/>
              <a:t>集群计算资源</a:t>
            </a:r>
            <a:endParaRPr lang="en-US" altLang="zh-CN" sz="2800" dirty="0" smtClean="0"/>
          </a:p>
          <a:p>
            <a:pPr lvl="1"/>
            <a:r>
              <a:rPr lang="en-US" altLang="zh-CN" dirty="0" err="1" smtClean="0"/>
              <a:t>pestat</a:t>
            </a:r>
            <a:endParaRPr lang="en-US" altLang="zh-CN" dirty="0" smtClean="0"/>
          </a:p>
          <a:p>
            <a:r>
              <a:rPr lang="zh-CN" altLang="en-US" sz="2800" dirty="0" smtClean="0"/>
              <a:t>存储可用资源</a:t>
            </a:r>
            <a:endParaRPr lang="en-US" altLang="zh-CN" sz="2800" dirty="0" smtClean="0"/>
          </a:p>
          <a:p>
            <a:pPr lvl="1"/>
            <a:r>
              <a:rPr lang="en-US" altLang="zh-CN" dirty="0" err="1" smtClean="0"/>
              <a:t>df</a:t>
            </a:r>
            <a:r>
              <a:rPr lang="en-US" altLang="zh-CN" dirty="0" smtClean="0"/>
              <a:t> –h</a:t>
            </a:r>
          </a:p>
          <a:p>
            <a:pPr lvl="1"/>
            <a:endParaRPr lang="en-US" altLang="zh-CN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集群信息查看命令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29233"/>
            <a:ext cx="5804452" cy="351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090610"/>
            <a:ext cx="552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2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使用</a:t>
            </a:r>
            <a:r>
              <a:rPr lang="zh-CN" altLang="en-US" smtClean="0"/>
              <a:t>作业调度</a:t>
            </a:r>
          </a:p>
        </p:txBody>
      </p:sp>
    </p:spTree>
    <p:extLst>
      <p:ext uri="{BB962C8B-B14F-4D97-AF65-F5344CB8AC3E}">
        <p14:creationId xmlns:p14="http://schemas.microsoft.com/office/powerpoint/2010/main" val="29023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作业管理系统的结构</a:t>
            </a: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7691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67544" y="1124744"/>
            <a:ext cx="8208912" cy="525658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[dawn@node1 ~]$ qsub example.pbs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2743.node200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1400" b="1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[dawn@node1 ~]$  pestat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 state  load    pmem ncpu   mem   resi usrs tasks  jobids/users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node10  excl  </a:t>
            </a:r>
            <a:r>
              <a:rPr lang="en-US" altLang="zh-CN" sz="1400" b="1" smtClean="0">
                <a:latin typeface="宋体" pitchFamily="2" charset="-122"/>
                <a:ea typeface="宋体" pitchFamily="2" charset="-122"/>
              </a:rPr>
              <a:t>8.06</a:t>
            </a:r>
            <a:r>
              <a:rPr lang="en-US" altLang="zh-CN" sz="1400" b="1">
                <a:latin typeface="宋体" pitchFamily="2" charset="-122"/>
                <a:ea typeface="宋体" pitchFamily="2" charset="-122"/>
              </a:rPr>
              <a:t>*  24025  12  24025    662  0/0   12    2743 dawn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node11  free  0.00   24025  12  24025    661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node12  free  0.00   24025  12  24025    661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node13  free  0.00   24025  12  28127    660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node14  free  0.00   24025  12  28127    661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node16  free  0.99*  24025  12  28127   1233  6/2    2    2733 NONE* 2735 NONE*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node17  free  1.33   24025  12  24025   1011  3/1    1    2740 NONE*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node18  free  0.00   24025  12  24025    661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node19  free  0.00   24025  12  28127    660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node20  offl* 0.00   48267  24  52369   1203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node21  offl* 0.00   48267  24  52369   1204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node22  offl* 0.00   48267  24  52369   1203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node23  free  0.00   48267  24  52369   1219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node24  free  0.00   48267  24  52369   1211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node25  free  0.00   48267  24  52369   1211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node26  free  0.00   48267  24  52369   1212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node27  free  0.00   48267  24  52369   1207  1/1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node28  free  0.00   32107  16  36209    894  0/0   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400" b="1">
                <a:latin typeface="宋体" pitchFamily="2" charset="-122"/>
                <a:ea typeface="宋体" pitchFamily="2" charset="-122"/>
              </a:rPr>
              <a:t>  node29  free  0.00   32107  16  36209    891  0/0    0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14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查询节点状态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91672" y="4581128"/>
            <a:ext cx="2844824" cy="16004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smtClean="0"/>
              <a:t>节点状态</a:t>
            </a:r>
            <a:endParaRPr lang="en-US" altLang="zh-CN" sz="1400" smtClean="0"/>
          </a:p>
          <a:p>
            <a:pPr>
              <a:spcBef>
                <a:spcPct val="50000"/>
              </a:spcBef>
            </a:pPr>
            <a:r>
              <a:rPr lang="en-US" altLang="zh-CN" sz="1400" smtClean="0"/>
              <a:t>excl </a:t>
            </a:r>
            <a:r>
              <a:rPr lang="zh-CN" altLang="en-US" sz="1400" smtClean="0"/>
              <a:t>：所有</a:t>
            </a:r>
            <a:r>
              <a:rPr lang="en-US" altLang="zh-CN" sz="1400" smtClean="0"/>
              <a:t>CPU</a:t>
            </a:r>
            <a:r>
              <a:rPr lang="zh-CN" altLang="en-US" sz="1400" smtClean="0"/>
              <a:t>资源已被占用；</a:t>
            </a:r>
            <a:endParaRPr lang="en-US" altLang="zh-CN" sz="1400" smtClean="0"/>
          </a:p>
          <a:p>
            <a:pPr>
              <a:spcBef>
                <a:spcPct val="50000"/>
              </a:spcBef>
            </a:pPr>
            <a:r>
              <a:rPr lang="en-US" altLang="zh-CN" sz="1400" smtClean="0"/>
              <a:t>busy </a:t>
            </a:r>
            <a:r>
              <a:rPr lang="zh-CN" altLang="en-US" sz="1400" smtClean="0"/>
              <a:t>：</a:t>
            </a:r>
            <a:r>
              <a:rPr lang="en-US" altLang="zh-CN" sz="1400" smtClean="0"/>
              <a:t>CPU</a:t>
            </a:r>
            <a:r>
              <a:rPr lang="zh-CN" altLang="en-US" sz="1400" smtClean="0"/>
              <a:t>已接近满负荷运行；</a:t>
            </a:r>
            <a:endParaRPr lang="en-US" altLang="zh-CN" sz="1400" smtClean="0"/>
          </a:p>
          <a:p>
            <a:pPr>
              <a:spcBef>
                <a:spcPct val="50000"/>
              </a:spcBef>
            </a:pPr>
            <a:r>
              <a:rPr lang="en-US" altLang="zh-CN" sz="1400"/>
              <a:t>free </a:t>
            </a:r>
            <a:r>
              <a:rPr lang="zh-CN" altLang="en-US" sz="1400"/>
              <a:t>：全部或部分</a:t>
            </a:r>
            <a:r>
              <a:rPr lang="en-US" altLang="zh-CN" sz="1400"/>
              <a:t>CPU</a:t>
            </a:r>
            <a:r>
              <a:rPr lang="zh-CN" altLang="en-US" sz="1400"/>
              <a:t>空闲；</a:t>
            </a:r>
            <a:endParaRPr lang="en-US" altLang="zh-CN" sz="1400"/>
          </a:p>
          <a:p>
            <a:pPr>
              <a:spcBef>
                <a:spcPct val="50000"/>
              </a:spcBef>
            </a:pPr>
            <a:r>
              <a:rPr lang="en-US" altLang="zh-CN" sz="1400" smtClean="0"/>
              <a:t>offl </a:t>
            </a:r>
            <a:r>
              <a:rPr lang="zh-CN" altLang="en-US" sz="1400" smtClean="0"/>
              <a:t>：管理员手动指定离线状态；</a:t>
            </a:r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4406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975"/>
            <a:ext cx="8104188" cy="5013325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准备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：编写描述改作业的脚本，包括作业名，需要的资源等。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提交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：使用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qsub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命令将该作业提交给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PBS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服务器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排队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：服务器将该任务排入适当的队列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调度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：服务器检查各工作节点的状态是否符合该作业的要求，并进行调度。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：当条件满足时，作业被发给相应的执行服务器执行。程序运行时执行服务器会收集程序的标准输出和标准错误流，等程序结束时，将这些信息返回给用户。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查询和调整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：当作业在运行时，用户可以使用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qstat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进行状态查询。用户发现作业提交错误时，可以使用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qdel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删除正在运行的作业。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zh-CN" altLang="en-US" sz="2000" u="sng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查看结果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：使用文本编辑软件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vi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或者系统命令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cat, less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等查看输出及错误信息显示。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作业提交步骤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11188" y="1268413"/>
            <a:ext cx="79200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>
              <a:buFont typeface="Wingdings" pitchFamily="2" charset="2"/>
              <a:buChar char="p"/>
            </a:pP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 在</a:t>
            </a:r>
            <a:r>
              <a:rPr kumimoji="1" lang="en-US" altLang="zh-CN" sz="2400">
                <a:latin typeface="微软雅黑" pitchFamily="34" charset="-122"/>
                <a:ea typeface="微软雅黑" pitchFamily="34" charset="-122"/>
              </a:rPr>
              <a:t>PBS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系统中，用户使用 </a:t>
            </a:r>
            <a:r>
              <a:rPr kumimoji="1" lang="en-US" altLang="zh-CN" sz="2400">
                <a:latin typeface="微软雅黑" pitchFamily="34" charset="-122"/>
                <a:ea typeface="微软雅黑" pitchFamily="34" charset="-122"/>
              </a:rPr>
              <a:t>qsub 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命令提交用户程序。用户运行程序的命令及</a:t>
            </a:r>
            <a:r>
              <a:rPr kumimoji="1" lang="en-US" altLang="zh-CN" sz="2400">
                <a:latin typeface="微软雅黑" pitchFamily="34" charset="-122"/>
                <a:ea typeface="微软雅黑" pitchFamily="34" charset="-122"/>
              </a:rPr>
              <a:t>PBS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环境变量设置组成</a:t>
            </a:r>
            <a:r>
              <a:rPr kumimoji="1" lang="en-US" altLang="zh-CN" sz="2400">
                <a:latin typeface="微软雅黑" pitchFamily="34" charset="-122"/>
                <a:ea typeface="微软雅黑" pitchFamily="34" charset="-122"/>
              </a:rPr>
              <a:t>PBS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作业脚本，作业脚本使用如下格式提交到</a:t>
            </a:r>
            <a:r>
              <a:rPr kumimoji="1" lang="en-US" altLang="zh-CN" sz="2400">
                <a:latin typeface="微软雅黑" pitchFamily="34" charset="-122"/>
                <a:ea typeface="微软雅黑" pitchFamily="34" charset="-122"/>
              </a:rPr>
              <a:t>PBS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系统运行：</a:t>
            </a:r>
          </a:p>
          <a:p>
            <a:pPr indent="266700" eaLnBrk="0" hangingPunct="0"/>
            <a:endParaRPr kumimoji="1" lang="en-US" altLang="zh-CN" sz="20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6565" name="Group 5"/>
          <p:cNvGraphicFramePr>
            <a:graphicFrameLocks noGrp="1"/>
          </p:cNvGraphicFramePr>
          <p:nvPr/>
        </p:nvGraphicFramePr>
        <p:xfrm>
          <a:off x="677863" y="2997200"/>
          <a:ext cx="7416800" cy="647700"/>
        </p:xfrm>
        <a:graphic>
          <a:graphicData uri="http://schemas.openxmlformats.org/drawingml/2006/table">
            <a:tbl>
              <a:tblPr/>
              <a:tblGrid>
                <a:gridCol w="7416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&lt;PBS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作业脚本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578" name="Group 18"/>
          <p:cNvGraphicFramePr>
            <a:graphicFrameLocks noGrp="1"/>
          </p:cNvGraphicFramePr>
          <p:nvPr>
            <p:ph idx="1"/>
          </p:nvPr>
        </p:nvGraphicFramePr>
        <p:xfrm>
          <a:off x="677863" y="3925888"/>
          <a:ext cx="8029606" cy="647700"/>
        </p:xfrm>
        <a:graphic>
          <a:graphicData uri="http://schemas.openxmlformats.org/drawingml/2006/table">
            <a:tbl>
              <a:tblPr/>
              <a:tblGrid>
                <a:gridCol w="8029606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-N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wrf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-l nodes=4:ppn=20 -q  batch &lt;PBS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作业脚本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作业提交基本命令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7772400" cy="576263"/>
          </a:xfrm>
          <a:noFill/>
        </p:spPr>
        <p:txBody>
          <a:bodyPr/>
          <a:lstStyle/>
          <a:p>
            <a:pPr algn="l"/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集群系统拓扑图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48831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229600" cy="1727522"/>
          </a:xfrm>
        </p:spPr>
        <p:txBody>
          <a:bodyPr/>
          <a:lstStyle/>
          <a:p>
            <a:pPr eaLnBrk="1" hangingPunct="1">
              <a:buFont typeface="Wingdings" pitchFamily="2" charset="2"/>
              <a:buChar char="p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本质是一个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脚本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注释以“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#”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开头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PBS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运行参数，以“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#PBS”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开头</a:t>
            </a:r>
          </a:p>
          <a:p>
            <a:pPr eaLnBrk="1" hangingPunct="1">
              <a:buFont typeface="Wingdings" pitchFamily="2" charset="2"/>
              <a:buChar char="p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可以直接调用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SHELL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命令和系统命令</a:t>
            </a:r>
          </a:p>
        </p:txBody>
      </p:sp>
      <p:graphicFrame>
        <p:nvGraphicFramePr>
          <p:cNvPr id="68612" name="Group 4"/>
          <p:cNvGraphicFramePr>
            <a:graphicFrameLocks noGrp="1"/>
          </p:cNvGraphicFramePr>
          <p:nvPr>
            <p:ph sz="half" idx="2"/>
          </p:nvPr>
        </p:nvGraphicFramePr>
        <p:xfrm>
          <a:off x="755650" y="3141663"/>
          <a:ext cx="7772400" cy="2928938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292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#PBS -N test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#PBS -l nodes=1:ppn=20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#PBS -l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walltime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=12:00:00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#PBS -q batch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cd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/home/test/work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./test.exe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作业脚本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8" name="Group 34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496300" cy="5291139"/>
        </p:xfrm>
        <a:graphic>
          <a:graphicData uri="http://schemas.openxmlformats.org/drawingml/2006/table">
            <a:tbl>
              <a:tblPr/>
              <a:tblGrid>
                <a:gridCol w="2862263"/>
                <a:gridCol w="5634037"/>
              </a:tblGrid>
              <a:tr h="442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运 行 参 数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说      明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-a &lt;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作业开始运行的时间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向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系统指定作业运行的开始时间。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作业运行时间格式为：     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[[[[CC]YY]MM]DD]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hhmm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[.SS]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-A &lt;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用户名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使用不同的用户来提交作业，缺省使用当前用户名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-o &lt;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标准输出文件的路径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-e &lt;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标准错误输出的路径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该参数指定标准错误输出的位置，缺省的情况下，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系统把标准输出和标准错误输出放在用户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命令提交作业的目录下。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标准错误输出：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作业名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&gt;.o&lt;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作业号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标准错误输出：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作业名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&gt;.e&lt;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作业号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路径使用如下格式标准： 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节点名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&gt;:]&lt;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路径名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-N &lt;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作业名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指定提交的作业名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-q &lt;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目标队列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指定作业提交的目标队列，其中目标队列可以是目标队列、目标节点名或者是目标节点上的队列。如果目标队列是一个路由队列，那么服务器可能把作业路由到新的队列中。如果该参数没有指定，命令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会把作业脚本提交到缺省的队列中。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-l &lt;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申请资源列表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该参数指定作业脚本申请的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系统资源列表。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申请资源列表使用如下格式：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资源名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&gt;[=[&lt;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数量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&gt;]][,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资源名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[=[&lt;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数量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&gt;]]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，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…..]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例如作业希望申请在双路节点上申请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个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CPU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资源的情况，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则可以在脚本中如下：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#PBS –l nodes=2:ppn=2+1:ppn=1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b="1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运行参数</a:t>
            </a:r>
            <a:endParaRPr lang="zh-CN" altLang="en-US" sz="3600" b="1" kern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908720"/>
            <a:ext cx="727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在 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PBS 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脚本和 </a:t>
            </a:r>
            <a:r>
              <a:rPr lang="en-US" altLang="zh-CN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qsub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命令行中均有效，</a:t>
            </a:r>
            <a:r>
              <a:rPr lang="en-US" altLang="zh-CN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qsub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命令行参数的优先级更高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71" name="Group 39"/>
          <p:cNvGraphicFramePr>
            <a:graphicFrameLocks noGrp="1"/>
          </p:cNvGraphicFramePr>
          <p:nvPr>
            <p:ph idx="1"/>
          </p:nvPr>
        </p:nvGraphicFramePr>
        <p:xfrm>
          <a:off x="323850" y="1412875"/>
          <a:ext cx="8496300" cy="4995546"/>
        </p:xfrm>
        <a:graphic>
          <a:graphicData uri="http://schemas.openxmlformats.org/drawingml/2006/table">
            <a:tbl>
              <a:tblPr/>
              <a:tblGrid>
                <a:gridCol w="2525713"/>
                <a:gridCol w="5970587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仿宋_GB2312" pitchFamily="49" charset="-122"/>
                          <a:cs typeface="Times New Roman" pitchFamily="18" charset="0"/>
                        </a:rPr>
                        <a:t>变 量 名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仿宋_GB2312" pitchFamily="49" charset="-122"/>
                          <a:cs typeface="Times New Roman" pitchFamily="18" charset="0"/>
                        </a:rPr>
                        <a:t>说      明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登陆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SHELL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继承来的变量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包括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$HOME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$LANG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$LOGNAME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$PATH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$MAIL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$SHELL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和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$TZ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$PBS_O_HOST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提交的节点名称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$PBS_O_QUEUE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提交的作业的最初队列名称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$PBS_O_WORKDIR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提交的作业的绝对路径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$PBS_JOBID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作业被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系统指定的作业号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$PBS_JOBNAME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用户指定的作业名，可以在作业提交的时候用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qsub –N &lt;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作业名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&gt;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指定，或者在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脚本中加入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#PBS –N &lt;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作业名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&gt;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$PBS_NODEFILE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系统指定的作业运行的节点名。该变量在并行机和机群中使用。当在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脚本中用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#PBS –l nodes=2:ppn=2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指定程序运行的节点数时，可以使用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$PBS_NODEFILE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在脚本中引用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系统指定的作业运行的节点名。比如：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#PBS –l nodes=2:ppn=2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mpirun –np 4 –machinefile $PBS_NODEFILE &lt;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程序名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$PBS_QUEUE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PBS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脚本在执行时的队列名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的环境变量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脚本</a:t>
            </a:r>
            <a:r>
              <a:rPr lang="zh-CN" altLang="en-US" sz="3600" b="1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举例</a:t>
            </a:r>
            <a:endParaRPr lang="zh-CN" altLang="en-US" sz="3600" b="1" kern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11222"/>
              </p:ext>
            </p:extLst>
          </p:nvPr>
        </p:nvGraphicFramePr>
        <p:xfrm>
          <a:off x="714348" y="3214686"/>
          <a:ext cx="7848872" cy="3108960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# 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这是一个并行作业脚本的例子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#PBS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-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N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wrf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#PBS -o out.txt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#PBS -e err.txt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#PBS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-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l nodes=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2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:ppn=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20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#PBS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-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q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batch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cd $PBS_O_WORKDIR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NP=$(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wc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 -l “$PBS_NODEFILE”)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source /public/software/</a:t>
                      </a:r>
                      <a:r>
                        <a:rPr lang="en-US" altLang="zh-CN" dirty="0" err="1" smtClean="0"/>
                        <a:t>profile.d</a:t>
                      </a:r>
                      <a:r>
                        <a:rPr lang="en-US" altLang="zh-CN" dirty="0" smtClean="0"/>
                        <a:t>/mpi_mvapich2-pgi-20b-nemesis.sh</a:t>
                      </a:r>
                      <a:endParaRPr lang="en-US" altLang="zh-CN" sz="1800" b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mpirun -np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$NP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 -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f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 $PBS_NODEFILE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</a:rPr>
                        <a:t> ./wrf.exe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714348" y="785794"/>
          <a:ext cx="7858180" cy="1944688"/>
        </p:xfrm>
        <a:graphic>
          <a:graphicData uri="http://schemas.openxmlformats.org/drawingml/2006/table">
            <a:tbl>
              <a:tblPr/>
              <a:tblGrid>
                <a:gridCol w="7858180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# </a:t>
                      </a:r>
                      <a:r>
                        <a:rPr kumimoji="0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这是一个串行作业脚本的例子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#PBS -N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#PBS -l nodes=1:ppn=1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cd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 $HOME/test/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./</a:t>
                      </a:r>
                      <a:r>
                        <a:rPr kumimoji="0" lang="en-US" altLang="zh-CN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a.out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 &gt; $HOME/result/</a:t>
                      </a:r>
                      <a:r>
                        <a:rPr kumimoji="0" lang="en-US" altLang="zh-CN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仿宋_GB2312" pitchFamily="49" charset="-122"/>
                          <a:cs typeface="+mn-cs"/>
                        </a:rPr>
                        <a:t>a.result</a:t>
                      </a:r>
                      <a:endParaRPr kumimoji="0" lang="en-US" altLang="zh-CN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仿宋_GB2312" pitchFamily="49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3003550"/>
            <a:ext cx="9144000" cy="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2708" name="Group 4"/>
          <p:cNvGraphicFramePr>
            <a:graphicFrameLocks noGrp="1"/>
          </p:cNvGraphicFramePr>
          <p:nvPr/>
        </p:nvGraphicFramePr>
        <p:xfrm>
          <a:off x="684213" y="1125538"/>
          <a:ext cx="7416800" cy="4970463"/>
        </p:xfrm>
        <a:graphic>
          <a:graphicData uri="http://schemas.openxmlformats.org/drawingml/2006/table">
            <a:tbl>
              <a:tblPr/>
              <a:tblGrid>
                <a:gridCol w="7416800"/>
              </a:tblGrid>
              <a:tr h="497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#!/bin/bash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#PBS -N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jobname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#PBS -l nodes=2:ppn=8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cat `echo $PBS_NODEFILE` &gt; $HOME/$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PBS_JOBID.nodes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for node in `cat $HOME/$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PBS_JOBID.nodes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`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ssh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$node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mkdir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/$PBS_JOBID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ssh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$node cp -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rf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$PBS_O_WORKDIR/* 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/$PBS_JOBID/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cd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/$PBS_JOBID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mpirun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-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16 -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machinefile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$PBS_NODEFILE $HOME/bin/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vasp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cp -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rf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/$PBS_JOBID/* $PBS_O_WORKDIR/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for node in `cat $HOME/$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PBS_JOBID.nodes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`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ssh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$node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rm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-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rf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/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tmp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/$PBS_JOBID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rm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$HOME/$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PBS_JOBID.nodes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一个复杂的</a:t>
            </a:r>
            <a:r>
              <a:rPr lang="en-US" altLang="zh-CN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PBS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脚本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b="1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指定资源</a:t>
            </a:r>
            <a:endParaRPr lang="zh-CN" altLang="en-US" sz="3600" b="1" kern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aphicFrame>
        <p:nvGraphicFramePr>
          <p:cNvPr id="11" name="Group 19"/>
          <p:cNvGraphicFramePr>
            <a:graphicFrameLocks noGrp="1"/>
          </p:cNvGraphicFramePr>
          <p:nvPr/>
        </p:nvGraphicFramePr>
        <p:xfrm>
          <a:off x="714348" y="1214422"/>
          <a:ext cx="7345362" cy="2286000"/>
        </p:xfrm>
        <a:graphic>
          <a:graphicData uri="http://schemas.openxmlformats.org/drawingml/2006/table">
            <a:tbl>
              <a:tblPr/>
              <a:tblGrid>
                <a:gridCol w="7345362"/>
              </a:tblGrid>
              <a:tr h="194468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/>
                        <a:t>#PBS -l nodes=4:ppn=20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/>
                        <a:t>#PBS -l nodes=1:ppn=20+1:ppn=10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/>
                        <a:t>#PBS -l nodes=a210:ppn=20+a211:ppn=20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zh-CN" sz="24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2400" dirty="0" smtClean="0"/>
                        <a:t>#PBS -l </a:t>
                      </a:r>
                      <a:r>
                        <a:rPr lang="en-US" altLang="zh-CN" sz="2400" dirty="0" err="1" smtClean="0"/>
                        <a:t>walltime</a:t>
                      </a:r>
                      <a:r>
                        <a:rPr lang="en-US" altLang="zh-CN" sz="2400" dirty="0" smtClean="0"/>
                        <a:t>=01:00:00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3003550"/>
            <a:ext cx="9144000" cy="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4768" name="Group 16"/>
          <p:cNvGraphicFramePr>
            <a:graphicFrameLocks noGrp="1"/>
          </p:cNvGraphicFramePr>
          <p:nvPr/>
        </p:nvGraphicFramePr>
        <p:xfrm>
          <a:off x="755650" y="1119188"/>
          <a:ext cx="7272338" cy="5334000"/>
        </p:xfrm>
        <a:graphic>
          <a:graphicData uri="http://schemas.openxmlformats.org/drawingml/2006/table">
            <a:tbl>
              <a:tblPr/>
              <a:tblGrid>
                <a:gridCol w="7272338"/>
              </a:tblGrid>
              <a:tr h="500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作业提交后，会生成一个作业号，如：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[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dawning@node1 ~]$ </a:t>
                      </a:r>
                      <a:r>
                        <a:rPr kumimoji="0" lang="en-US" altLang="zh-CN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qsub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test.pbs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93.node1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查看集群作业运行状态：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[dawning@node1 ~]$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qstat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Job id               Name                        User       Time Use S Queue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----------------   ----------------       ----------------           --------  -   -----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93.node1          test.pbs                         test               0    R  default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95.node1         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vasp.Hg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vasp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              0     E   default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111.node1         structure                   amber               0    Q  default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作业状态说明：</a:t>
                      </a:r>
                      <a:endParaRPr lang="en-US" altLang="zh-CN" sz="1800" kern="1200" baseline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</a:t>
                      </a:r>
                      <a:r>
                        <a:rPr lang="zh-CN" altLang="en-US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：退出</a:t>
                      </a:r>
                      <a:endParaRPr lang="en-US" altLang="zh-CN" sz="1800" kern="1200" baseline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Q</a:t>
                      </a:r>
                      <a:r>
                        <a:rPr lang="zh-CN" altLang="en-US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：排队</a:t>
                      </a:r>
                      <a:endParaRPr lang="en-US" altLang="zh-CN" sz="1800" kern="1200" baseline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 </a:t>
                      </a:r>
                      <a:r>
                        <a:rPr lang="zh-CN" altLang="en-US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：挂起</a:t>
                      </a:r>
                      <a:endParaRPr lang="en-US" altLang="zh-CN" sz="1800" kern="1200" baseline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R </a:t>
                      </a:r>
                      <a:r>
                        <a:rPr lang="zh-CN" altLang="en-US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：运行</a:t>
                      </a:r>
                      <a:endParaRPr lang="en-US" altLang="zh-CN" sz="1800" kern="1200" baseline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</a:t>
                      </a:r>
                      <a:r>
                        <a:rPr lang="zh-CN" altLang="en-US" sz="1800" kern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：结束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查询作业状态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0" y="3003550"/>
            <a:ext cx="9144000" cy="0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zh-CN" altLang="en-US" sz="1800">
              <a:latin typeface="Times New Roman" pitchFamily="18" charset="0"/>
              <a:ea typeface="方正楷体" pitchFamily="1" charset="-122"/>
            </a:endParaRP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4444"/>
              </p:ext>
            </p:extLst>
          </p:nvPr>
        </p:nvGraphicFramePr>
        <p:xfrm>
          <a:off x="571472" y="1285860"/>
          <a:ext cx="7891240" cy="4723276"/>
        </p:xfrm>
        <a:graphic>
          <a:graphicData uri="http://schemas.openxmlformats.org/drawingml/2006/table">
            <a:tbl>
              <a:tblPr/>
              <a:tblGrid>
                <a:gridCol w="7891240"/>
              </a:tblGrid>
              <a:tr h="472327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查询作业命令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en-US" sz="20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qstat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[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参数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]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，其中参数可为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: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q  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：列出系统队列信息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</a:t>
                      </a:r>
                      <a:r>
                        <a:rPr lang="zh-CN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B  ：</a:t>
                      </a:r>
                      <a:r>
                        <a:rPr lang="zh-CN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列出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PBS</a:t>
                      </a:r>
                      <a:r>
                        <a:rPr lang="zh-CN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服务器的相关信息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-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Q ：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列出队列的一些限制信息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an：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列出队列中的所有作业及其分配的节点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r  ：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列出正在运行的作业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</a:t>
                      </a:r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f </a:t>
                      </a:r>
                      <a:r>
                        <a:rPr lang="en-US" sz="20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jobid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 ：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列出指定作业的信息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   -</a:t>
                      </a:r>
                      <a:r>
                        <a:rPr lang="en-US" sz="20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Qf</a:t>
                      </a:r>
                      <a:r>
                        <a:rPr 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 queue：</a:t>
                      </a:r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列出指定队列的所有信息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28596" y="357188"/>
            <a:ext cx="5072098" cy="571482"/>
          </a:xfr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zh-CN" altLang="en-US" sz="3600" dirty="0" smtClean="0">
                <a:solidFill>
                  <a:srgbClr val="000066"/>
                </a:solidFill>
                <a:cs typeface="微软雅黑"/>
              </a:rPr>
              <a:t>查询作业状态</a:t>
            </a:r>
            <a:r>
              <a:rPr lang="en-US" altLang="zh-CN" sz="3600" dirty="0" smtClean="0">
                <a:solidFill>
                  <a:srgbClr val="000066"/>
                </a:solidFill>
                <a:cs typeface="微软雅黑"/>
              </a:rPr>
              <a:t>(</a:t>
            </a:r>
            <a:r>
              <a:rPr lang="zh-CN" altLang="en-US" sz="3600" dirty="0" smtClean="0">
                <a:solidFill>
                  <a:srgbClr val="000066"/>
                </a:solidFill>
                <a:cs typeface="微软雅黑"/>
              </a:rPr>
              <a:t>续）</a:t>
            </a:r>
            <a:endParaRPr lang="zh-CN" altLang="en-US" sz="3600" dirty="0">
              <a:solidFill>
                <a:srgbClr val="000066"/>
              </a:solidFill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883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47" name="Group 19"/>
          <p:cNvGraphicFramePr>
            <a:graphicFrameLocks noGrp="1"/>
          </p:cNvGraphicFramePr>
          <p:nvPr/>
        </p:nvGraphicFramePr>
        <p:xfrm>
          <a:off x="827088" y="1773238"/>
          <a:ext cx="7345362" cy="1944688"/>
        </p:xfrm>
        <a:graphic>
          <a:graphicData uri="http://schemas.openxmlformats.org/drawingml/2006/table">
            <a:tbl>
              <a:tblPr/>
              <a:tblGrid>
                <a:gridCol w="7345362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[dawning@node1 ~]$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qstat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Job id               Name                        User       Time Use S Queue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----------------   ----------------       ----------------           --------  -   -----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93.node1          test.pbs                   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zhaocs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              0    R  default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95.node1         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vasp.Hg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                    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vasp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              0     E   default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111.node1         structure                   amber               0    Q  default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739" name="Group 11"/>
          <p:cNvGraphicFramePr>
            <a:graphicFrameLocks noGrp="1"/>
          </p:cNvGraphicFramePr>
          <p:nvPr/>
        </p:nvGraphicFramePr>
        <p:xfrm>
          <a:off x="827088" y="4221163"/>
          <a:ext cx="7345362" cy="698500"/>
        </p:xfrm>
        <a:graphic>
          <a:graphicData uri="http://schemas.openxmlformats.org/drawingml/2006/table">
            <a:tbl>
              <a:tblPr/>
              <a:tblGrid>
                <a:gridCol w="734536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qdel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 93.node1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3213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b="1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删除</a:t>
            </a:r>
            <a:r>
              <a:rPr lang="zh-CN" altLang="en-US" sz="3600" b="1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作业</a:t>
            </a:r>
          </a:p>
        </p:txBody>
      </p:sp>
      <p:sp>
        <p:nvSpPr>
          <p:cNvPr id="52239" name="矩形 5"/>
          <p:cNvSpPr>
            <a:spLocks noChangeArrowheads="1"/>
          </p:cNvSpPr>
          <p:nvPr/>
        </p:nvSpPr>
        <p:spPr bwMode="auto">
          <a:xfrm>
            <a:off x="755650" y="5157788"/>
            <a:ext cx="6416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注：用户只能删除自己的作业，管理员可以删除所有用户作业</a:t>
            </a:r>
            <a:endParaRPr lang="en-US" altLang="zh-CN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84212" y="1844675"/>
            <a:ext cx="7344171" cy="2376413"/>
          </a:xfrm>
        </p:spPr>
        <p:txBody>
          <a:bodyPr/>
          <a:lstStyle/>
          <a:p>
            <a:pPr algn="ctr"/>
            <a:r>
              <a:rPr lang="zh-CN" altLang="en-US" smtClean="0"/>
              <a:t>谢谢！</a:t>
            </a:r>
            <a:endParaRPr lang="en-US" altLang="zh-CN" smtClean="0"/>
          </a:p>
          <a:p>
            <a:pPr algn="ctr"/>
            <a:endParaRPr lang="en-US" altLang="zh-CN"/>
          </a:p>
          <a:p>
            <a:pPr algn="ctr"/>
            <a:r>
              <a:rPr lang="en-US" altLang="zh-CN" sz="4400" smtClean="0"/>
              <a:t>Q&amp;A</a:t>
            </a:r>
            <a:endParaRPr lang="zh-CN" altLang="en-US" sz="4400"/>
          </a:p>
        </p:txBody>
      </p:sp>
    </p:spTree>
    <p:extLst>
      <p:ext uri="{BB962C8B-B14F-4D97-AF65-F5344CB8AC3E}">
        <p14:creationId xmlns:p14="http://schemas.microsoft.com/office/powerpoint/2010/main" val="1290013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计算系统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en-US" altLang="zh-CN" sz="2400" dirty="0"/>
              <a:t>TC5600H  100</a:t>
            </a:r>
            <a:r>
              <a:rPr lang="zh-CN" altLang="en-US" sz="2400" dirty="0"/>
              <a:t>台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CPU</a:t>
            </a:r>
            <a:r>
              <a:rPr lang="zh-CN" altLang="en-US" sz="2400" dirty="0"/>
              <a:t>整体理论峰值性能达到</a:t>
            </a:r>
            <a:r>
              <a:rPr lang="en-US" altLang="zh-CN" sz="2400" dirty="0"/>
              <a:t>61.44T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446856" y="1556792"/>
            <a:ext cx="8229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网络系统：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千兆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管理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网络，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千兆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管理网络用于系统管理控制、系统监控、作业的递交、作业监控管理等方面的数据通讯。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algn="l"/>
            <a:r>
              <a:rPr lang="en-US" altLang="zh-CN" sz="2000" b="1" dirty="0" err="1">
                <a:latin typeface="宋体" pitchFamily="2" charset="-122"/>
                <a:ea typeface="宋体" pitchFamily="2" charset="-122"/>
              </a:rPr>
              <a:t>Infiniband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计算网络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系统配置</a:t>
            </a:r>
            <a:r>
              <a:rPr lang="en-US" altLang="zh-CN" sz="2000" dirty="0" err="1">
                <a:latin typeface="宋体" pitchFamily="2" charset="-122"/>
                <a:ea typeface="宋体" pitchFamily="2" charset="-122"/>
              </a:rPr>
              <a:t>Infiniband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  FDR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交换机，连接所有节点，用于计算节点间的计算通信以及所有节点对存储系统的高速访问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441654" y="4293096"/>
            <a:ext cx="82296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存储系统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配备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套曙光</a:t>
            </a:r>
            <a:r>
              <a:rPr lang="en-US" altLang="zh-CN" sz="2000" dirty="0" err="1">
                <a:latin typeface="宋体" pitchFamily="2" charset="-122"/>
                <a:ea typeface="宋体" pitchFamily="2" charset="-122"/>
              </a:rPr>
              <a:t>ParaStor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分布式并行存储，存储有效容量达到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44TB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。</a:t>
            </a:r>
          </a:p>
          <a:p>
            <a:pPr algn="l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>
          <a:xfrm>
            <a:off x="467544" y="1052736"/>
            <a:ext cx="8208912" cy="525658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/>
              <a:t>一、集群系统概况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 smtClean="0">
                <a:solidFill>
                  <a:srgbClr val="0000FF"/>
                </a:solidFill>
              </a:rPr>
              <a:t>二、软件安装情况</a:t>
            </a:r>
            <a:endParaRPr lang="zh-CN" altLang="en-US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dirty="0"/>
              <a:t>三</a:t>
            </a:r>
            <a:r>
              <a:rPr lang="zh-CN" altLang="en-US" dirty="0" smtClean="0"/>
              <a:t>、集群使用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0000"/>
              </a:buClr>
            </a:pPr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498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编译器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288" y="1125538"/>
          <a:ext cx="8289390" cy="5141003"/>
        </p:xfrm>
        <a:graphic>
          <a:graphicData uri="http://schemas.openxmlformats.org/drawingml/2006/table">
            <a:tbl>
              <a:tblPr/>
              <a:tblGrid>
                <a:gridCol w="1224136"/>
                <a:gridCol w="2160240"/>
                <a:gridCol w="4905014"/>
              </a:tblGrid>
              <a:tr h="330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软件名称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软件信息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01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GNU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4.4.7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en-US" altLang="zh-CN" sz="2000" kern="1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usr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3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altLang="zh-CN" sz="18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gcc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g++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alt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g77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gfortran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14.0.0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4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/public/software/compiler/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/composer_xe_2013_sp1.0.080</a:t>
                      </a:r>
                      <a:endParaRPr lang="zh-CN" altLang="en-US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profile.d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alt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compiler_intel-composer_xe_2013_sp1.0.080.sh</a:t>
                      </a:r>
                      <a:endParaRPr lang="zh-CN" altLang="en-US" sz="20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3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20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icc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icpc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ifort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ifort</a:t>
                      </a:r>
                      <a:endParaRPr lang="zh-CN" sz="20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32043" marR="132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MPI</a:t>
            </a: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并行库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4213" y="1341438"/>
          <a:ext cx="7749106" cy="4335417"/>
        </p:xfrm>
        <a:graphic>
          <a:graphicData uri="http://schemas.openxmlformats.org/drawingml/2006/table">
            <a:tbl>
              <a:tblPr/>
              <a:tblGrid>
                <a:gridCol w="935052"/>
                <a:gridCol w="1873260"/>
                <a:gridCol w="4940794"/>
              </a:tblGrid>
              <a:tr h="47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软件名称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软件信息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5594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（与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编译器关联）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说明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，与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编译器关联，支持以太网和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InfiniBand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。</a:t>
                      </a:r>
                      <a:r>
                        <a:rPr lang="zh-CN" sz="1600" b="1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系统默认的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</a:t>
                      </a:r>
                      <a:r>
                        <a:rPr lang="zh-CN" sz="1600" b="1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openmpi-1.6.5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altLang="zh-CN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</a:t>
                      </a: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altLang="zh-CN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/1.6.5/</a:t>
                      </a:r>
                      <a:r>
                        <a:rPr lang="en-US" altLang="zh-CN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endParaRPr lang="zh-CN" sz="16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profile.d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/mpi_openmpi-intel-1.6.5.sh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3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18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mpicc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mpicxx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mpif77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mpif90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mpirun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np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&lt;N&gt;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&gt; ...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MPI</a:t>
            </a: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并行库（续</a:t>
            </a:r>
            <a:r>
              <a:rPr lang="en-US" altLang="zh-CN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1</a:t>
            </a: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1506538"/>
          <a:ext cx="8272365" cy="3290666"/>
        </p:xfrm>
        <a:graphic>
          <a:graphicData uri="http://schemas.openxmlformats.org/drawingml/2006/table">
            <a:tbl>
              <a:tblPr/>
              <a:tblGrid>
                <a:gridCol w="998191"/>
                <a:gridCol w="1830346"/>
                <a:gridCol w="5443828"/>
              </a:tblGrid>
              <a:tr h="4936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（与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GNU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编译器关联）</a:t>
                      </a:r>
                      <a:endParaRPr lang="zh-CN" sz="19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说明</a:t>
                      </a:r>
                      <a:endParaRPr lang="zh-CN" sz="19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，与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GNU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编译器关联，支持以太网和</a:t>
                      </a:r>
                      <a:r>
                        <a:rPr lang="en-US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InfiniBand</a:t>
                      </a:r>
                      <a:endParaRPr lang="zh-CN" sz="19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软件版本</a:t>
                      </a:r>
                      <a:endParaRPr lang="zh-CN" sz="19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openmpi-1.6.5</a:t>
                      </a:r>
                      <a:endParaRPr lang="zh-CN" sz="19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安装路径</a:t>
                      </a:r>
                      <a:endParaRPr lang="zh-CN" sz="19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altLang="zh-CN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</a:t>
                      </a: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</a:t>
                      </a:r>
                      <a:r>
                        <a:rPr lang="en-US" altLang="zh-CN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openmpi</a:t>
                      </a:r>
                      <a:r>
                        <a:rPr lang="en-US" altLang="zh-CN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/1.6.5/</a:t>
                      </a:r>
                      <a:r>
                        <a:rPr lang="en-US" altLang="zh-CN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intel</a:t>
                      </a:r>
                      <a:endParaRPr lang="zh-CN" sz="16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环境变量配置文件</a:t>
                      </a:r>
                      <a:endParaRPr lang="zh-CN" sz="19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/public/software/</a:t>
                      </a:r>
                      <a:r>
                        <a:rPr lang="en-US" sz="1600" kern="0" dirty="0" err="1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profile.d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/mpi_openmpi-intel-1.6.5.sh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5594" marR="11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调用方式</a:t>
                      </a:r>
                      <a:endParaRPr lang="zh-CN" sz="1900" kern="1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mpicc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C++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mpicxx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/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F77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：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mpif77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F90: mpif90</a:t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</a:b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mpirun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np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&lt;N&gt; -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&lt;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machinefile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&gt; ...</a:t>
                      </a:r>
                      <a:endParaRPr lang="zh-CN" sz="19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23400" marR="123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71488" y="333375"/>
            <a:ext cx="777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600" kern="0" dirty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数学</a:t>
            </a:r>
            <a:r>
              <a:rPr lang="zh-CN" altLang="en-US" sz="3600" kern="0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微软雅黑"/>
              </a:rPr>
              <a:t>库</a:t>
            </a:r>
            <a:endParaRPr lang="zh-CN" altLang="en-US" sz="3600" kern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微软雅黑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8613" y="1333500"/>
          <a:ext cx="8491537" cy="4968880"/>
        </p:xfrm>
        <a:graphic>
          <a:graphicData uri="http://schemas.openxmlformats.org/drawingml/2006/table">
            <a:tbl>
              <a:tblPr/>
              <a:tblGrid>
                <a:gridCol w="849312"/>
                <a:gridCol w="2260600"/>
                <a:gridCol w="5381625"/>
              </a:tblGrid>
              <a:tr h="2809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FFTW2-float</a:t>
                      </a:r>
                      <a:endParaRPr kumimoji="0" lang="zh-CN" altLang="zh-CN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说明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单精度版</a:t>
                      </a:r>
                      <a:r>
                        <a:rPr kumimoji="0" lang="en-US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FFTW2</a:t>
                      </a:r>
                      <a:r>
                        <a:rPr kumimoji="0" lang="zh-CN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数学库</a:t>
                      </a: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软件版本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fftw-2.1.5</a:t>
                      </a:r>
                      <a:endParaRPr kumimoji="0" lang="zh-CN" altLang="zh-CN" sz="15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安装路径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/2.1.5/float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调用方式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&lt;</a:t>
                      </a:r>
                      <a:r>
                        <a:rPr kumimoji="0" lang="zh-CN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编译器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&gt; -I/public/software/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/2.1.5/float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/include ... -L/public/software/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/2.1.5/float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/lib -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lsrfftw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 -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lsfftw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FFTW2-double</a:t>
                      </a:r>
                      <a:endParaRPr kumimoji="0" lang="zh-CN" alt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说明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双精度版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FFTW2</a:t>
                      </a:r>
                      <a:r>
                        <a:rPr kumimoji="0" lang="zh-CN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数学库</a:t>
                      </a: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软件版本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fftw-2.1.5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安装路径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/2.1.5/double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调用方式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&lt;</a:t>
                      </a:r>
                      <a:r>
                        <a:rPr kumimoji="0" lang="zh-CN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编译器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&gt; -I/public/software/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/2.1.5/double/include ... -L/public/software/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/2.1.5/double/lib -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lrfftw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 -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lfftw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宋体" pitchFamily="2" charset="-122"/>
                        </a:rPr>
                        <a:t>FFTW3-float</a:t>
                      </a:r>
                      <a:endParaRPr kumimoji="0" lang="zh-CN" alt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说明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单精度版</a:t>
                      </a:r>
                      <a:r>
                        <a:rPr kumimoji="0" lang="en-US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FFTW3</a:t>
                      </a:r>
                      <a:r>
                        <a:rPr kumimoji="0" lang="zh-CN" altLang="zh-CN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数学库</a:t>
                      </a: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软件版本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fftw-3.3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安装路径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/3.3.3/float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调用方式</a:t>
                      </a:r>
                      <a:endParaRPr kumimoji="0" 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&lt;</a:t>
                      </a:r>
                      <a:r>
                        <a:rPr kumimoji="0" lang="zh-CN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编译器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&gt; -I/public/software/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/3.3.3/float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include ... -L/public/software/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mathlib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fftw</a:t>
                      </a: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/3.3.3/float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宋体" pitchFamily="2" charset="-122"/>
                        </a:rPr>
                        <a:t>/lib -lfftw3f</a:t>
                      </a:r>
                      <a:endParaRPr kumimoji="0" lang="zh-CN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112112" marR="1121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_2">
  <a:themeElements>
    <a:clrScheme name="默认设计模板_2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157258241</TotalTime>
  <Pages>0</Pages>
  <Words>2174</Words>
  <Characters>0</Characters>
  <Application>Microsoft Office PowerPoint</Application>
  <DocSecurity>0</DocSecurity>
  <PresentationFormat>全屏显示(4:3)</PresentationFormat>
  <Lines>0</Lines>
  <Paragraphs>387</Paragraphs>
  <Slides>39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默认设计模板_2</vt:lpstr>
      <vt:lpstr>PowerPoint 演示文稿</vt:lpstr>
      <vt:lpstr>PowerPoint 演示文稿</vt:lpstr>
      <vt:lpstr> </vt:lpstr>
      <vt:lpstr>计算系统:TC5600H  100台 CPU整体理论峰值性能达到61.44T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使用作业调度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yangh</dc:creator>
  <cp:lastModifiedBy>an</cp:lastModifiedBy>
  <cp:revision>512</cp:revision>
  <cp:lastPrinted>1899-12-30T00:00:00Z</cp:lastPrinted>
  <dcterms:created xsi:type="dcterms:W3CDTF">2009-06-16T10:19:41Z</dcterms:created>
  <dcterms:modified xsi:type="dcterms:W3CDTF">2015-03-10T22:49:37Z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2052-6.4.0.1931</vt:lpwstr>
  </property>
</Properties>
</file>